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5" r:id="rId4"/>
    <p:sldId id="266" r:id="rId5"/>
    <p:sldId id="267" r:id="rId6"/>
    <p:sldId id="268" r:id="rId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591" autoAdjust="0"/>
    <p:restoredTop sz="94595" autoAdjust="0"/>
  </p:normalViewPr>
  <p:slideViewPr>
    <p:cSldViewPr snapToGrid="0">
      <p:cViewPr varScale="1">
        <p:scale>
          <a:sx n="73" d="100"/>
          <a:sy n="73" d="100"/>
        </p:scale>
        <p:origin x="-17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73814C-D46C-43BC-BB48-A95D106A45C9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FEF5CE-7CD5-46A1-87A9-6F9AC26172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07731-11E4-4F86-80B2-C23229ED3DAC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65C0A-8DC4-47C4-9960-A0988E1F9563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5FE50-133C-4B55-AD01-4D146734B879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CF52-0E9E-4034-8777-3CB18354A6CE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1F46-E7AB-4313-9F6D-D4A5BECC2E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C44E-2296-42D6-A7D1-B8ED461DEDE5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53EF-4E50-4EC4-970C-15A89AF6B2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8D7B-4C56-490A-9F4A-EAC2903A55C9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8C11-419D-4338-987A-88FE95039E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6565-1DB6-415A-9791-E7F8CBE03582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BB0A-255C-48B0-9676-4D94BDCEFF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FFA4-BEDC-457A-826A-78C27919BC7C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842B-A6F4-497D-B53B-0EEF93ECE4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5437-768E-4104-8870-107AD275E48F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43F0-408F-4E3C-ACD6-B70D18B758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C598-8345-43B2-B2F0-E727A117293C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80B6-15E6-48AA-9F1B-07C073440B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BAB6-D141-434E-91FD-10AE4ED35B10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AC2E-84C6-46CC-9686-8E3CCB6117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3239-E63C-4DD7-BA66-E0D0A8742FC9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F3CE-DE61-4594-8A34-5A74A5CD58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06F3-EFB4-47E2-A658-29C8A74C5B7D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0F9F-1E1E-426B-A05D-5642686E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6C6B-843B-4C88-85A1-E17843167F95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7D05-21A7-4D57-9D78-C52F3C0298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319D95-9719-436A-9389-93BC7779FFF4}" type="datetimeFigureOut">
              <a:rPr lang="fr-FR"/>
              <a:pPr>
                <a:defRPr/>
              </a:pPr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70F84B-4030-4692-AFD2-B332DA56FB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wmf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709424" y="3463722"/>
            <a:ext cx="172515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S.I.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Les enseignements d’exploration technologiques</a:t>
            </a:r>
          </a:p>
        </p:txBody>
      </p:sp>
      <p:sp>
        <p:nvSpPr>
          <p:cNvPr id="34" name="Arrondir un rectangle avec un coin diagonal 33"/>
          <p:cNvSpPr/>
          <p:nvPr/>
        </p:nvSpPr>
        <p:spPr>
          <a:xfrm>
            <a:off x="571472" y="0"/>
            <a:ext cx="8429683" cy="66431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approche</a:t>
            </a:r>
          </a:p>
        </p:txBody>
      </p:sp>
      <p:grpSp>
        <p:nvGrpSpPr>
          <p:cNvPr id="3" name="Groupe 58"/>
          <p:cNvGrpSpPr>
            <a:grpSpLocks/>
          </p:cNvGrpSpPr>
          <p:nvPr/>
        </p:nvGrpSpPr>
        <p:grpSpPr bwMode="auto">
          <a:xfrm>
            <a:off x="2464594" y="658812"/>
            <a:ext cx="4214812" cy="5825596"/>
            <a:chOff x="494928" y="658664"/>
            <a:chExt cx="4214842" cy="5825362"/>
          </a:xfrm>
        </p:grpSpPr>
        <p:sp>
          <p:nvSpPr>
            <p:cNvPr id="6" name="Ellipse 5"/>
            <p:cNvSpPr/>
            <p:nvPr/>
          </p:nvSpPr>
          <p:spPr>
            <a:xfrm>
              <a:off x="494928" y="2269184"/>
              <a:ext cx="4214842" cy="4214842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/>
            </a:p>
          </p:txBody>
        </p:sp>
        <p:grpSp>
          <p:nvGrpSpPr>
            <p:cNvPr id="2058" name="Groupe 84"/>
            <p:cNvGrpSpPr>
              <a:grpSpLocks/>
            </p:cNvGrpSpPr>
            <p:nvPr/>
          </p:nvGrpSpPr>
          <p:grpSpPr bwMode="auto">
            <a:xfrm>
              <a:off x="1970088" y="3717925"/>
              <a:ext cx="1435100" cy="1435100"/>
              <a:chOff x="3315526" y="732910"/>
              <a:chExt cx="772999" cy="772999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3315330" y="732765"/>
                <a:ext cx="773004" cy="772968"/>
              </a:xfrm>
              <a:prstGeom prst="ellipse">
                <a:avLst/>
              </a:prstGeom>
              <a:solidFill>
                <a:srgbClr val="FF0000">
                  <a:alpha val="6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i="1" dirty="0"/>
              </a:p>
            </p:txBody>
          </p:sp>
          <p:pic>
            <p:nvPicPr>
              <p:cNvPr id="80" name="Image 79" descr="C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33198" y="897450"/>
                <a:ext cx="553611" cy="44288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77" name="Flèche droite 76"/>
            <p:cNvSpPr/>
            <p:nvPr/>
          </p:nvSpPr>
          <p:spPr>
            <a:xfrm rot="5400000">
              <a:off x="1312049" y="2358751"/>
              <a:ext cx="2690642" cy="100013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/>
            </a:p>
          </p:txBody>
        </p:sp>
        <p:pic>
          <p:nvPicPr>
            <p:cNvPr id="2062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6975" y="1677988"/>
              <a:ext cx="1166813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30580" t="14375" r="6053" b="23772"/>
            <a:stretch>
              <a:fillRect/>
            </a:stretch>
          </p:blipFill>
          <p:spPr bwMode="auto">
            <a:xfrm>
              <a:off x="3297238" y="1757363"/>
              <a:ext cx="2857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6513" y="1677988"/>
              <a:ext cx="1166812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9250" y="1749425"/>
              <a:ext cx="31273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t="2483" r="4849" b="3145"/>
            <a:stretch>
              <a:fillRect/>
            </a:stretch>
          </p:blipFill>
          <p:spPr bwMode="auto">
            <a:xfrm>
              <a:off x="2103438" y="1763713"/>
              <a:ext cx="346075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01800" y="1763713"/>
              <a:ext cx="357188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17625" y="1739900"/>
              <a:ext cx="36353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3" cstate="print"/>
            <a:srcRect l="85750"/>
            <a:stretch>
              <a:fillRect/>
            </a:stretch>
          </p:blipFill>
          <p:spPr bwMode="auto">
            <a:xfrm>
              <a:off x="1163638" y="1677988"/>
              <a:ext cx="16668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3" cstate="print"/>
            <a:srcRect r="87750"/>
            <a:stretch>
              <a:fillRect/>
            </a:stretch>
          </p:blipFill>
          <p:spPr bwMode="auto">
            <a:xfrm>
              <a:off x="3622675" y="1677988"/>
              <a:ext cx="1428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3" cstate="print"/>
            <a:srcRect r="67564"/>
            <a:stretch>
              <a:fillRect/>
            </a:stretch>
          </p:blipFill>
          <p:spPr bwMode="auto">
            <a:xfrm>
              <a:off x="2419350" y="1622425"/>
              <a:ext cx="468313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84438" y="1712913"/>
              <a:ext cx="347662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Pentagone 80"/>
            <p:cNvSpPr/>
            <p:nvPr/>
          </p:nvSpPr>
          <p:spPr>
            <a:xfrm rot="5400000">
              <a:off x="2170656" y="-655368"/>
              <a:ext cx="971961" cy="360002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Découvrir  pourquoi et comment un produit  est conçu et réalisé. Quel est son besoin et quel est son impact sociétal et environnemental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</a:rPr>
                <a:t>Verticale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03438" y="5325528"/>
              <a:ext cx="900006" cy="898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" name="Picture 2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3129" y="3507904"/>
              <a:ext cx="864006" cy="8639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1" name="Picture 7"/>
            <p:cNvPicPr>
              <a:picLocks noChangeArrowheads="1"/>
            </p:cNvPicPr>
            <p:nvPr/>
          </p:nvPicPr>
          <p:blipFill>
            <a:blip r:embed="rId12" cstate="print"/>
            <a:srcRect l="9015" r="13601" b="25550"/>
            <a:stretch>
              <a:fillRect/>
            </a:stretch>
          </p:blipFill>
          <p:spPr bwMode="auto">
            <a:xfrm>
              <a:off x="3592413" y="3573418"/>
              <a:ext cx="900006" cy="8999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95935" y="4578446"/>
              <a:ext cx="864006" cy="8639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6" name="ZoneTexte 85"/>
            <p:cNvSpPr txBox="1"/>
            <p:nvPr/>
          </p:nvSpPr>
          <p:spPr>
            <a:xfrm>
              <a:off x="1189079" y="2334398"/>
              <a:ext cx="2926100" cy="1446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S</a:t>
              </a:r>
              <a:r>
                <a:rPr lang="fr-FR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ciences  de l’</a:t>
              </a:r>
              <a:r>
                <a:rPr lang="fr-FR" sz="4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</a:t>
              </a:r>
              <a:r>
                <a:rPr lang="fr-FR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ngénieur</a:t>
              </a:r>
            </a:p>
          </p:txBody>
        </p:sp>
        <p:pic>
          <p:nvPicPr>
            <p:cNvPr id="1033" name="Picture 9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61774" y="4821811"/>
              <a:ext cx="900006" cy="898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1" name="ZoneTexte 60"/>
          <p:cNvSpPr txBox="1"/>
          <p:nvPr/>
        </p:nvSpPr>
        <p:spPr bwMode="auto">
          <a:xfrm>
            <a:off x="2269596" y="6390790"/>
            <a:ext cx="46048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/>
              <a:t>Pour une analyse au cœur des systèmes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Les Sciences de l’Ingénieur</a:t>
            </a:r>
          </a:p>
        </p:txBody>
      </p:sp>
      <p:sp>
        <p:nvSpPr>
          <p:cNvPr id="4" name="Ellipse 3"/>
          <p:cNvSpPr>
            <a:spLocks noChangeAspect="1"/>
          </p:cNvSpPr>
          <p:nvPr/>
        </p:nvSpPr>
        <p:spPr bwMode="auto">
          <a:xfrm>
            <a:off x="666206" y="0"/>
            <a:ext cx="8280000" cy="684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Ellipse 5"/>
          <p:cNvSpPr/>
          <p:nvPr/>
        </p:nvSpPr>
        <p:spPr bwMode="auto">
          <a:xfrm>
            <a:off x="2220913" y="1952625"/>
            <a:ext cx="4949825" cy="3000375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/>
              <a:t>Les sciences pour répondre aux questions de notre société dans différents domaines</a:t>
            </a:r>
          </a:p>
        </p:txBody>
      </p:sp>
      <p:grpSp>
        <p:nvGrpSpPr>
          <p:cNvPr id="5" name="Groupe 30"/>
          <p:cNvGrpSpPr>
            <a:grpSpLocks/>
          </p:cNvGrpSpPr>
          <p:nvPr/>
        </p:nvGrpSpPr>
        <p:grpSpPr bwMode="auto">
          <a:xfrm>
            <a:off x="5480050" y="4529138"/>
            <a:ext cx="1816100" cy="1909762"/>
            <a:chOff x="5454425" y="4046436"/>
            <a:chExt cx="1815854" cy="1908268"/>
          </a:xfrm>
        </p:grpSpPr>
        <p:sp>
          <p:nvSpPr>
            <p:cNvPr id="22" name="Ellipse 21"/>
            <p:cNvSpPr/>
            <p:nvPr/>
          </p:nvSpPr>
          <p:spPr bwMode="auto">
            <a:xfrm>
              <a:off x="5565167" y="4249592"/>
              <a:ext cx="1705112" cy="170511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i="1" dirty="0"/>
            </a:p>
          </p:txBody>
        </p:sp>
        <p:sp>
          <p:nvSpPr>
            <p:cNvPr id="24" name="Pentagone 23"/>
            <p:cNvSpPr/>
            <p:nvPr/>
          </p:nvSpPr>
          <p:spPr bwMode="auto">
            <a:xfrm rot="13761967">
              <a:off x="5608018" y="3892843"/>
              <a:ext cx="553275" cy="86046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rgbClr val="FF0000"/>
                  </a:solidFill>
                </a:rPr>
                <a:t>Habitat</a:t>
              </a:r>
            </a:p>
          </p:txBody>
        </p:sp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0209" y="4583824"/>
              <a:ext cx="1142914" cy="11429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Groupe 28"/>
          <p:cNvGrpSpPr>
            <a:grpSpLocks/>
          </p:cNvGrpSpPr>
          <p:nvPr/>
        </p:nvGrpSpPr>
        <p:grpSpPr bwMode="auto">
          <a:xfrm>
            <a:off x="6354763" y="3475038"/>
            <a:ext cx="2159000" cy="1704975"/>
            <a:chOff x="5779946" y="2586412"/>
            <a:chExt cx="2159146" cy="1705112"/>
          </a:xfrm>
        </p:grpSpPr>
        <p:sp>
          <p:nvSpPr>
            <p:cNvPr id="37" name="Ellipse 36"/>
            <p:cNvSpPr/>
            <p:nvPr/>
          </p:nvSpPr>
          <p:spPr bwMode="auto">
            <a:xfrm>
              <a:off x="6233980" y="2586412"/>
              <a:ext cx="1705112" cy="170511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i="1" dirty="0"/>
            </a:p>
          </p:txBody>
        </p:sp>
        <p:sp>
          <p:nvSpPr>
            <p:cNvPr id="39" name="Pentagone 38"/>
            <p:cNvSpPr/>
            <p:nvPr/>
          </p:nvSpPr>
          <p:spPr bwMode="auto">
            <a:xfrm rot="11853416">
              <a:off x="5779946" y="2765846"/>
              <a:ext cx="553274" cy="86046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rgbClr val="FF0000"/>
                  </a:solidFill>
                </a:rPr>
                <a:t>Santé</a:t>
              </a: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38762" y="2789823"/>
              <a:ext cx="1000050" cy="12585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Groupe 62"/>
          <p:cNvGrpSpPr>
            <a:grpSpLocks/>
          </p:cNvGrpSpPr>
          <p:nvPr/>
        </p:nvGrpSpPr>
        <p:grpSpPr bwMode="auto">
          <a:xfrm>
            <a:off x="6651625" y="1758950"/>
            <a:ext cx="2079625" cy="1870075"/>
            <a:chOff x="6652007" y="1758730"/>
            <a:chExt cx="2079560" cy="1870004"/>
          </a:xfrm>
        </p:grpSpPr>
        <p:grpSp>
          <p:nvGrpSpPr>
            <p:cNvPr id="3143" name="Groupe 28"/>
            <p:cNvGrpSpPr>
              <a:grpSpLocks/>
            </p:cNvGrpSpPr>
            <p:nvPr/>
          </p:nvGrpSpPr>
          <p:grpSpPr bwMode="auto">
            <a:xfrm>
              <a:off x="6652007" y="1758730"/>
              <a:ext cx="2079560" cy="1870004"/>
              <a:chOff x="5860090" y="2586412"/>
              <a:chExt cx="2079002" cy="1870154"/>
            </a:xfrm>
          </p:grpSpPr>
          <p:sp>
            <p:nvSpPr>
              <p:cNvPr id="60" name="Ellipse 59"/>
              <p:cNvSpPr/>
              <p:nvPr/>
            </p:nvSpPr>
            <p:spPr bwMode="auto">
              <a:xfrm>
                <a:off x="6233980" y="2586412"/>
                <a:ext cx="1705112" cy="1705112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i="1" dirty="0"/>
              </a:p>
            </p:txBody>
          </p:sp>
          <p:sp>
            <p:nvSpPr>
              <p:cNvPr id="61" name="Pentagone 60"/>
              <p:cNvSpPr/>
              <p:nvPr/>
            </p:nvSpPr>
            <p:spPr bwMode="auto">
              <a:xfrm rot="9332851">
                <a:off x="5860090" y="3179826"/>
                <a:ext cx="553275" cy="1276740"/>
              </a:xfrm>
              <a:prstGeom prst="homePlate">
                <a:avLst>
                  <a:gd name="adj" fmla="val 47069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dirty="0">
                    <a:solidFill>
                      <a:srgbClr val="FF0000"/>
                    </a:solidFill>
                  </a:rPr>
                  <a:t>dématérialisation</a:t>
                </a:r>
              </a:p>
            </p:txBody>
          </p:sp>
        </p:grpSp>
        <p:pic>
          <p:nvPicPr>
            <p:cNvPr id="5179" name="Picture 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8748" y="2050123"/>
              <a:ext cx="1000670" cy="1192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" name="Groupe 51"/>
          <p:cNvGrpSpPr>
            <a:grpSpLocks/>
          </p:cNvGrpSpPr>
          <p:nvPr/>
        </p:nvGrpSpPr>
        <p:grpSpPr bwMode="auto">
          <a:xfrm>
            <a:off x="5432425" y="596900"/>
            <a:ext cx="1966913" cy="1841500"/>
            <a:chOff x="5458615" y="623071"/>
            <a:chExt cx="1967621" cy="1841997"/>
          </a:xfrm>
        </p:grpSpPr>
        <p:grpSp>
          <p:nvGrpSpPr>
            <p:cNvPr id="3137" name="Groupe 27"/>
            <p:cNvGrpSpPr>
              <a:grpSpLocks/>
            </p:cNvGrpSpPr>
            <p:nvPr/>
          </p:nvGrpSpPr>
          <p:grpSpPr bwMode="auto">
            <a:xfrm>
              <a:off x="5458615" y="623071"/>
              <a:ext cx="1967621" cy="1841997"/>
              <a:chOff x="5379743" y="910900"/>
              <a:chExt cx="1967978" cy="1841235"/>
            </a:xfrm>
          </p:grpSpPr>
          <p:sp>
            <p:nvSpPr>
              <p:cNvPr id="33" name="Ellipse 32"/>
              <p:cNvSpPr/>
              <p:nvPr/>
            </p:nvSpPr>
            <p:spPr bwMode="auto">
              <a:xfrm>
                <a:off x="5642615" y="910900"/>
                <a:ext cx="1705106" cy="1705108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i="1" dirty="0"/>
              </a:p>
            </p:txBody>
          </p:sp>
          <p:sp>
            <p:nvSpPr>
              <p:cNvPr id="35" name="Pentagone 34"/>
              <p:cNvSpPr/>
              <p:nvPr/>
            </p:nvSpPr>
            <p:spPr bwMode="auto">
              <a:xfrm rot="7327231">
                <a:off x="5625458" y="1878577"/>
                <a:ext cx="627843" cy="1119273"/>
              </a:xfrm>
              <a:prstGeom prst="homePlate">
                <a:avLst>
                  <a:gd name="adj" fmla="val 51930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dirty="0">
                    <a:solidFill>
                      <a:srgbClr val="FF0000"/>
                    </a:solidFill>
                  </a:rPr>
                  <a:t> communication</a:t>
                </a:r>
              </a:p>
            </p:txBody>
          </p:sp>
        </p:grpSp>
        <p:pic>
          <p:nvPicPr>
            <p:cNvPr id="5177" name="Picture 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0087" y="854653"/>
              <a:ext cx="907731" cy="11842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2" name="Groupe 37"/>
          <p:cNvGrpSpPr>
            <a:grpSpLocks/>
          </p:cNvGrpSpPr>
          <p:nvPr/>
        </p:nvGrpSpPr>
        <p:grpSpPr bwMode="auto">
          <a:xfrm>
            <a:off x="2271713" y="468313"/>
            <a:ext cx="1905000" cy="1914525"/>
            <a:chOff x="2271644" y="767834"/>
            <a:chExt cx="1905329" cy="1915240"/>
          </a:xfrm>
        </p:grpSpPr>
        <p:sp>
          <p:nvSpPr>
            <p:cNvPr id="30" name="Ellipse 29"/>
            <p:cNvSpPr/>
            <p:nvPr/>
          </p:nvSpPr>
          <p:spPr bwMode="auto">
            <a:xfrm>
              <a:off x="2271644" y="767834"/>
              <a:ext cx="1705112" cy="170511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i="1" dirty="0"/>
            </a:p>
          </p:txBody>
        </p:sp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76427" y="952997"/>
              <a:ext cx="901553" cy="13297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6" name="Pentagone 25"/>
            <p:cNvSpPr/>
            <p:nvPr/>
          </p:nvSpPr>
          <p:spPr bwMode="auto">
            <a:xfrm rot="3189553">
              <a:off x="3470106" y="1976207"/>
              <a:ext cx="553274" cy="86046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rgbClr val="FF0000"/>
                  </a:solidFill>
                </a:rPr>
                <a:t>Mobilité</a:t>
              </a:r>
            </a:p>
          </p:txBody>
        </p:sp>
      </p:grpSp>
      <p:grpSp>
        <p:nvGrpSpPr>
          <p:cNvPr id="13" name="Groupe 57"/>
          <p:cNvGrpSpPr>
            <a:grpSpLocks/>
          </p:cNvGrpSpPr>
          <p:nvPr/>
        </p:nvGrpSpPr>
        <p:grpSpPr bwMode="auto">
          <a:xfrm>
            <a:off x="938213" y="1604963"/>
            <a:ext cx="2052637" cy="1704975"/>
            <a:chOff x="937533" y="1605510"/>
            <a:chExt cx="2053634" cy="1704975"/>
          </a:xfrm>
        </p:grpSpPr>
        <p:grpSp>
          <p:nvGrpSpPr>
            <p:cNvPr id="3124" name="Groupe 35"/>
            <p:cNvGrpSpPr>
              <a:grpSpLocks/>
            </p:cNvGrpSpPr>
            <p:nvPr/>
          </p:nvGrpSpPr>
          <p:grpSpPr bwMode="auto">
            <a:xfrm>
              <a:off x="937533" y="1605510"/>
              <a:ext cx="2053634" cy="1704975"/>
              <a:chOff x="1438767" y="2576890"/>
              <a:chExt cx="2053831" cy="1705112"/>
            </a:xfrm>
          </p:grpSpPr>
          <p:sp>
            <p:nvSpPr>
              <p:cNvPr id="55" name="Ellipse 54"/>
              <p:cNvSpPr/>
              <p:nvPr/>
            </p:nvSpPr>
            <p:spPr bwMode="auto">
              <a:xfrm>
                <a:off x="1438767" y="2576890"/>
                <a:ext cx="1705112" cy="1705112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i="1" dirty="0"/>
              </a:p>
            </p:txBody>
          </p:sp>
          <p:sp>
            <p:nvSpPr>
              <p:cNvPr id="56" name="Pentagone 55"/>
              <p:cNvSpPr/>
              <p:nvPr/>
            </p:nvSpPr>
            <p:spPr bwMode="auto">
              <a:xfrm rot="1286930">
                <a:off x="2939324" y="3416457"/>
                <a:ext cx="553274" cy="860460"/>
              </a:xfrm>
              <a:prstGeom prst="homePlat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dirty="0">
                    <a:solidFill>
                      <a:srgbClr val="FF0000"/>
                    </a:solidFill>
                  </a:rPr>
                  <a:t>Sport</a:t>
                </a:r>
              </a:p>
            </p:txBody>
          </p:sp>
        </p:grpSp>
        <p:pic>
          <p:nvPicPr>
            <p:cNvPr id="5178" name="Picture 5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1783" y="1998616"/>
              <a:ext cx="1166948" cy="8752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5" name="Groupe 48"/>
          <p:cNvGrpSpPr>
            <a:grpSpLocks/>
          </p:cNvGrpSpPr>
          <p:nvPr/>
        </p:nvGrpSpPr>
        <p:grpSpPr bwMode="auto">
          <a:xfrm>
            <a:off x="2168525" y="4364038"/>
            <a:ext cx="1849438" cy="1957387"/>
            <a:chOff x="2090602" y="4324350"/>
            <a:chExt cx="1849438" cy="1957388"/>
          </a:xfrm>
        </p:grpSpPr>
        <p:grpSp>
          <p:nvGrpSpPr>
            <p:cNvPr id="3116" name="Groupe 31"/>
            <p:cNvGrpSpPr>
              <a:grpSpLocks/>
            </p:cNvGrpSpPr>
            <p:nvPr/>
          </p:nvGrpSpPr>
          <p:grpSpPr bwMode="auto">
            <a:xfrm>
              <a:off x="2090602" y="4324350"/>
              <a:ext cx="1849438" cy="1957388"/>
              <a:chOff x="2495696" y="4324099"/>
              <a:chExt cx="1848666" cy="1957118"/>
            </a:xfrm>
          </p:grpSpPr>
          <p:sp>
            <p:nvSpPr>
              <p:cNvPr id="41" name="Ellipse 40"/>
              <p:cNvSpPr/>
              <p:nvPr/>
            </p:nvSpPr>
            <p:spPr bwMode="auto">
              <a:xfrm>
                <a:off x="2495696" y="4576105"/>
                <a:ext cx="1705112" cy="1705112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i="1" dirty="0"/>
              </a:p>
            </p:txBody>
          </p:sp>
          <p:sp>
            <p:nvSpPr>
              <p:cNvPr id="43" name="Pentagone 42"/>
              <p:cNvSpPr/>
              <p:nvPr/>
            </p:nvSpPr>
            <p:spPr bwMode="auto">
              <a:xfrm rot="18376974">
                <a:off x="3637495" y="4170506"/>
                <a:ext cx="553274" cy="860460"/>
              </a:xfrm>
              <a:prstGeom prst="homePlat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>
                    <a:solidFill>
                      <a:srgbClr val="FF0000"/>
                    </a:solidFill>
                  </a:rPr>
                  <a:t>bionique</a:t>
                </a:r>
              </a:p>
            </p:txBody>
          </p:sp>
        </p:grpSp>
        <p:pic>
          <p:nvPicPr>
            <p:cNvPr id="5176" name="Picture 5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47277" y="4976948"/>
              <a:ext cx="1015946" cy="10410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Groupe 50"/>
          <p:cNvGrpSpPr>
            <a:grpSpLocks/>
          </p:cNvGrpSpPr>
          <p:nvPr/>
        </p:nvGrpSpPr>
        <p:grpSpPr bwMode="auto">
          <a:xfrm>
            <a:off x="3849688" y="4743450"/>
            <a:ext cx="1706562" cy="2074863"/>
            <a:chOff x="3836670" y="4691606"/>
            <a:chExt cx="1705824" cy="2074952"/>
          </a:xfrm>
        </p:grpSpPr>
        <p:grpSp>
          <p:nvGrpSpPr>
            <p:cNvPr id="3108" name="Groupe 31"/>
            <p:cNvGrpSpPr>
              <a:grpSpLocks/>
            </p:cNvGrpSpPr>
            <p:nvPr/>
          </p:nvGrpSpPr>
          <p:grpSpPr bwMode="auto">
            <a:xfrm>
              <a:off x="3836670" y="4691606"/>
              <a:ext cx="1705824" cy="2074952"/>
              <a:chOff x="2495696" y="4206551"/>
              <a:chExt cx="1705112" cy="2074666"/>
            </a:xfrm>
          </p:grpSpPr>
          <p:sp>
            <p:nvSpPr>
              <p:cNvPr id="42" name="Ellipse 41"/>
              <p:cNvSpPr/>
              <p:nvPr/>
            </p:nvSpPr>
            <p:spPr bwMode="auto">
              <a:xfrm>
                <a:off x="2495696" y="4576105"/>
                <a:ext cx="1705112" cy="1705112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i="1" dirty="0"/>
              </a:p>
            </p:txBody>
          </p:sp>
          <p:sp>
            <p:nvSpPr>
              <p:cNvPr id="44" name="Pentagone 43"/>
              <p:cNvSpPr/>
              <p:nvPr/>
            </p:nvSpPr>
            <p:spPr bwMode="auto">
              <a:xfrm rot="16200000">
                <a:off x="3080675" y="3956908"/>
                <a:ext cx="553274" cy="1052559"/>
              </a:xfrm>
              <a:prstGeom prst="homePlat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dirty="0">
                    <a:solidFill>
                      <a:srgbClr val="FF0000"/>
                    </a:solidFill>
                  </a:rPr>
                  <a:t>Infrastructures</a:t>
                </a:r>
              </a:p>
            </p:txBody>
          </p:sp>
        </p:grpSp>
        <p:pic>
          <p:nvPicPr>
            <p:cNvPr id="5175" name="Picture 5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59569" y="5434149"/>
              <a:ext cx="1065574" cy="10320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9" name="Groupe 56"/>
          <p:cNvGrpSpPr>
            <a:grpSpLocks/>
          </p:cNvGrpSpPr>
          <p:nvPr/>
        </p:nvGrpSpPr>
        <p:grpSpPr bwMode="auto">
          <a:xfrm>
            <a:off x="3978275" y="58738"/>
            <a:ext cx="1704975" cy="2006600"/>
            <a:chOff x="3978275" y="58738"/>
            <a:chExt cx="1704975" cy="2006600"/>
          </a:xfrm>
        </p:grpSpPr>
        <p:grpSp>
          <p:nvGrpSpPr>
            <p:cNvPr id="3099" name="Groupe 52"/>
            <p:cNvGrpSpPr>
              <a:grpSpLocks/>
            </p:cNvGrpSpPr>
            <p:nvPr/>
          </p:nvGrpSpPr>
          <p:grpSpPr bwMode="auto">
            <a:xfrm>
              <a:off x="3978275" y="58738"/>
              <a:ext cx="1704975" cy="2006600"/>
              <a:chOff x="3978594" y="58601"/>
              <a:chExt cx="1704818" cy="2005966"/>
            </a:xfrm>
          </p:grpSpPr>
          <p:grpSp>
            <p:nvGrpSpPr>
              <p:cNvPr id="3102" name="Groupe 37"/>
              <p:cNvGrpSpPr>
                <a:grpSpLocks/>
              </p:cNvGrpSpPr>
              <p:nvPr/>
            </p:nvGrpSpPr>
            <p:grpSpPr bwMode="auto">
              <a:xfrm>
                <a:off x="3978594" y="58601"/>
                <a:ext cx="1704818" cy="2005966"/>
                <a:chOff x="2271644" y="767834"/>
                <a:chExt cx="1705112" cy="2006715"/>
              </a:xfrm>
            </p:grpSpPr>
            <p:sp>
              <p:nvSpPr>
                <p:cNvPr id="32" name="Ellipse 31"/>
                <p:cNvSpPr/>
                <p:nvPr/>
              </p:nvSpPr>
              <p:spPr bwMode="auto">
                <a:xfrm>
                  <a:off x="2271644" y="767834"/>
                  <a:ext cx="1705112" cy="1705112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i="1" dirty="0"/>
                </a:p>
              </p:txBody>
            </p:sp>
            <p:sp>
              <p:nvSpPr>
                <p:cNvPr id="38" name="Pentagone 37"/>
                <p:cNvSpPr/>
                <p:nvPr/>
              </p:nvSpPr>
              <p:spPr bwMode="auto">
                <a:xfrm rot="5400000">
                  <a:off x="2829916" y="2067682"/>
                  <a:ext cx="553274" cy="860460"/>
                </a:xfrm>
                <a:prstGeom prst="homePlat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400" dirty="0">
                      <a:solidFill>
                        <a:srgbClr val="FF0000"/>
                      </a:solidFill>
                    </a:rPr>
                    <a:t>Culture / loisirs</a:t>
                  </a:r>
                </a:p>
              </p:txBody>
            </p:sp>
          </p:grpSp>
          <p:pic>
            <p:nvPicPr>
              <p:cNvPr id="5174" name="Picture 5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332826" y="234939"/>
                <a:ext cx="474548" cy="69904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3162" name="Picture 9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39047" y="923056"/>
              <a:ext cx="899160" cy="5507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63" name="Picture 9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56934" y="300445"/>
              <a:ext cx="551905" cy="5660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5" name="Groupe 57"/>
          <p:cNvGrpSpPr>
            <a:grpSpLocks/>
          </p:cNvGrpSpPr>
          <p:nvPr/>
        </p:nvGrpSpPr>
        <p:grpSpPr bwMode="auto">
          <a:xfrm>
            <a:off x="876300" y="3346450"/>
            <a:ext cx="2159000" cy="1704975"/>
            <a:chOff x="876300" y="3346450"/>
            <a:chExt cx="2159000" cy="1704975"/>
          </a:xfrm>
        </p:grpSpPr>
        <p:grpSp>
          <p:nvGrpSpPr>
            <p:cNvPr id="3089" name="Groupe 35"/>
            <p:cNvGrpSpPr>
              <a:grpSpLocks/>
            </p:cNvGrpSpPr>
            <p:nvPr/>
          </p:nvGrpSpPr>
          <p:grpSpPr bwMode="auto">
            <a:xfrm>
              <a:off x="876300" y="3346450"/>
              <a:ext cx="2159000" cy="1704975"/>
              <a:chOff x="1438767" y="2576890"/>
              <a:chExt cx="2158346" cy="1705112"/>
            </a:xfrm>
          </p:grpSpPr>
          <p:sp>
            <p:nvSpPr>
              <p:cNvPr id="45" name="Ellipse 44"/>
              <p:cNvSpPr/>
              <p:nvPr/>
            </p:nvSpPr>
            <p:spPr bwMode="auto">
              <a:xfrm>
                <a:off x="1438767" y="2576890"/>
                <a:ext cx="1705112" cy="1705112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i="1" dirty="0"/>
              </a:p>
            </p:txBody>
          </p:sp>
          <p:sp>
            <p:nvSpPr>
              <p:cNvPr id="47" name="Pentagone 46"/>
              <p:cNvSpPr/>
              <p:nvPr/>
            </p:nvSpPr>
            <p:spPr bwMode="auto">
              <a:xfrm rot="20889073">
                <a:off x="3043839" y="2763261"/>
                <a:ext cx="553274" cy="860460"/>
              </a:xfrm>
              <a:prstGeom prst="homePlat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srgbClr val="FF0000"/>
                    </a:solidFill>
                  </a:rPr>
                  <a:t>Énergie</a:t>
                </a:r>
              </a:p>
            </p:txBody>
          </p:sp>
          <p:pic>
            <p:nvPicPr>
              <p:cNvPr id="48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57721" y="3454666"/>
                <a:ext cx="577260" cy="57726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</p:spPr>
          </p:pic>
        </p:grpSp>
        <p:pic>
          <p:nvPicPr>
            <p:cNvPr id="3164" name="Picture 9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44211" y="3775166"/>
              <a:ext cx="545102" cy="81765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</p:spPr>
        </p:pic>
        <p:pic>
          <p:nvPicPr>
            <p:cNvPr id="3165" name="Picture 9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27958" y="3647802"/>
              <a:ext cx="684168" cy="5131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D41661-5F97-485E-B0C6-2C10B7A2F27D}"/>
              </a:ext>
            </a:extLst>
          </p:cNvPr>
          <p:cNvSpPr/>
          <p:nvPr/>
        </p:nvSpPr>
        <p:spPr>
          <a:xfrm>
            <a:off x="3827217" y="1957081"/>
            <a:ext cx="1906292" cy="144655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S.I.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avec flèche vers le bas 16"/>
          <p:cNvSpPr/>
          <p:nvPr/>
        </p:nvSpPr>
        <p:spPr>
          <a:xfrm>
            <a:off x="809899" y="91442"/>
            <a:ext cx="8072846" cy="2743200"/>
          </a:xfrm>
          <a:prstGeom prst="downArrowCallout">
            <a:avLst>
              <a:gd name="adj1" fmla="val 8471"/>
              <a:gd name="adj2" fmla="val 12603"/>
              <a:gd name="adj3" fmla="val 12190"/>
              <a:gd name="adj4" fmla="val 69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-4356" y="8707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Les enseignements d’exploration technologiques</a:t>
            </a:r>
          </a:p>
        </p:txBody>
      </p:sp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3146425" y="209550"/>
            <a:ext cx="3436938" cy="1644650"/>
            <a:chOff x="769938" y="209550"/>
            <a:chExt cx="3436937" cy="1644650"/>
          </a:xfrm>
        </p:grpSpPr>
        <p:sp>
          <p:nvSpPr>
            <p:cNvPr id="110" name="Rectangle à coins arrondis 109"/>
            <p:cNvSpPr/>
            <p:nvPr/>
          </p:nvSpPr>
          <p:spPr>
            <a:xfrm>
              <a:off x="769938" y="209550"/>
              <a:ext cx="3436937" cy="16446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5" name="ZoneTexte 84"/>
            <p:cNvSpPr txBox="1"/>
            <p:nvPr/>
          </p:nvSpPr>
          <p:spPr bwMode="auto">
            <a:xfrm>
              <a:off x="940524" y="252357"/>
              <a:ext cx="3174275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S</a:t>
              </a:r>
              <a:r>
                <a:rPr lang="fr-FR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ciences  de l’</a:t>
              </a:r>
              <a:r>
                <a:rPr lang="fr-FR" sz="4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I</a:t>
              </a:r>
              <a:r>
                <a:rPr lang="fr-FR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ngénieur</a:t>
              </a: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1721437" y="2706647"/>
            <a:ext cx="61975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Séances hebdomadaires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499421" y="4784411"/>
            <a:ext cx="66415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dans un laboratoire dédié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964292" y="3501827"/>
            <a:ext cx="57118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d’une durée de 1 h 30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675320" y="4235452"/>
            <a:ext cx="42897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Avec un effectif réduit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81890" y="5579591"/>
            <a:ext cx="82766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équipé d’ordinateurs et de dispositifs expérimentaux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72025" y="6128550"/>
            <a:ext cx="8696355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Ouvert aux filles et aux garçons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15975" y="5316049"/>
            <a:ext cx="751205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VALORISER LES FILIERES DU SECONDAIRE ET DU SUPERIEUR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999309" y="1390650"/>
            <a:ext cx="7145382" cy="16004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VOUS PERMETTRE  D ’AFFINER VOTRE PROJET PERSONNEL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tout en aiguisant sa curiosité</a:t>
            </a: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3540125" y="3543968"/>
            <a:ext cx="2063750" cy="12192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fr-FR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2nde</a:t>
            </a:r>
            <a:endParaRPr lang="fr-FR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30630" y="195943"/>
            <a:ext cx="8839200" cy="631462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Enseignements D’exploration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267200" y="3000828"/>
            <a:ext cx="609600" cy="533400"/>
          </a:xfrm>
          <a:prstGeom prst="upArrow">
            <a:avLst>
              <a:gd name="adj1" fmla="val 50000"/>
              <a:gd name="adj2" fmla="val 5595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flipV="1">
            <a:off x="4267200" y="4772908"/>
            <a:ext cx="609600" cy="533400"/>
          </a:xfrm>
          <a:prstGeom prst="upArrow">
            <a:avLst>
              <a:gd name="adj1" fmla="val 50000"/>
              <a:gd name="adj2" fmla="val 5595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MESUPR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934" y="3076903"/>
            <a:ext cx="1219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6" name="Text Box 5"/>
          <p:cNvSpPr txBox="1">
            <a:spLocks noChangeArrowheads="1"/>
          </p:cNvSpPr>
          <p:nvPr/>
        </p:nvSpPr>
        <p:spPr bwMode="auto">
          <a:xfrm>
            <a:off x="533400" y="4953700"/>
            <a:ext cx="8001000" cy="1016000"/>
          </a:xfrm>
          <a:prstGeom prst="rect">
            <a:avLst/>
          </a:prstGeom>
          <a:solidFill>
            <a:srgbClr val="66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fr-FR" sz="2000" b="1" u="sng" dirty="0">
                <a:solidFill>
                  <a:schemeClr val="bg2"/>
                </a:solidFill>
              </a:rPr>
              <a:t>APPLICATIONS </a:t>
            </a:r>
            <a:r>
              <a:rPr lang="fr-FR" sz="2000" b="1" i="1" u="sng" dirty="0">
                <a:solidFill>
                  <a:schemeClr val="bg2"/>
                </a:solidFill>
              </a:rPr>
              <a:t>CONCRÈTES</a:t>
            </a:r>
            <a:r>
              <a:rPr lang="fr-FR" sz="2000" b="1" dirty="0">
                <a:solidFill>
                  <a:schemeClr val="bg2"/>
                </a:solidFill>
              </a:rPr>
              <a:t> DES SAVOIRS SCIENTIFIQUES </a:t>
            </a:r>
            <a:r>
              <a:rPr lang="fr-FR" sz="2000" dirty="0">
                <a:solidFill>
                  <a:schemeClr val="bg2"/>
                </a:solidFill>
              </a:rPr>
              <a:t>aux objets réels présents dans le </a:t>
            </a:r>
          </a:p>
          <a:p>
            <a:pPr algn="ctr" eaLnBrk="0" hangingPunct="0">
              <a:spcBef>
                <a:spcPts val="0"/>
              </a:spcBef>
            </a:pPr>
            <a:r>
              <a:rPr lang="fr-FR" sz="2000" b="1" dirty="0">
                <a:solidFill>
                  <a:schemeClr val="bg2"/>
                </a:solidFill>
              </a:rPr>
              <a:t>LABORATOIRE</a:t>
            </a:r>
          </a:p>
        </p:txBody>
      </p:sp>
      <p:sp>
        <p:nvSpPr>
          <p:cNvPr id="6177" name="AutoShape 6"/>
          <p:cNvSpPr>
            <a:spLocks noChangeArrowheads="1"/>
          </p:cNvSpPr>
          <p:nvPr/>
        </p:nvSpPr>
        <p:spPr bwMode="auto">
          <a:xfrm>
            <a:off x="4182208" y="4276257"/>
            <a:ext cx="703385" cy="685800"/>
          </a:xfrm>
          <a:prstGeom prst="downArrow">
            <a:avLst>
              <a:gd name="adj1" fmla="val 50000"/>
              <a:gd name="adj2" fmla="val 47135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174" name="Text Box 8"/>
          <p:cNvSpPr txBox="1">
            <a:spLocks noChangeArrowheads="1"/>
          </p:cNvSpPr>
          <p:nvPr/>
        </p:nvSpPr>
        <p:spPr bwMode="auto">
          <a:xfrm>
            <a:off x="695325" y="1685125"/>
            <a:ext cx="7677150" cy="711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dirty="0">
                <a:solidFill>
                  <a:schemeClr val="bg2"/>
                </a:solidFill>
              </a:rPr>
              <a:t>Approche </a:t>
            </a:r>
            <a:r>
              <a:rPr lang="fr-FR" sz="2000" b="1" u="sng" dirty="0">
                <a:solidFill>
                  <a:schemeClr val="bg2"/>
                </a:solidFill>
              </a:rPr>
              <a:t>METHODOLOGIQUE</a:t>
            </a:r>
            <a:r>
              <a:rPr lang="fr-FR" sz="2000" b="1" dirty="0">
                <a:solidFill>
                  <a:schemeClr val="bg2"/>
                </a:solidFill>
              </a:rPr>
              <a:t> </a:t>
            </a:r>
            <a:r>
              <a:rPr lang="fr-FR" sz="2000" dirty="0">
                <a:solidFill>
                  <a:schemeClr val="bg2"/>
                </a:solidFill>
              </a:rPr>
              <a:t>de tous les secteurs en relation avec</a:t>
            </a:r>
            <a:r>
              <a:rPr lang="fr-FR" sz="2000" b="1" dirty="0">
                <a:solidFill>
                  <a:schemeClr val="bg2"/>
                </a:solidFill>
              </a:rPr>
              <a:t> l’ING</a:t>
            </a:r>
            <a:r>
              <a:rPr lang="fr-FR" sz="2000" b="1" dirty="0">
                <a:solidFill>
                  <a:schemeClr val="bg2"/>
                </a:solidFill>
                <a:cs typeface="Arial" charset="0"/>
              </a:rPr>
              <a:t>É</a:t>
            </a:r>
            <a:r>
              <a:rPr lang="fr-FR" sz="2000" b="1" dirty="0">
                <a:solidFill>
                  <a:schemeClr val="bg2"/>
                </a:solidFill>
              </a:rPr>
              <a:t>NIEURIE</a:t>
            </a:r>
            <a:r>
              <a:rPr lang="fr-FR" sz="2000" dirty="0">
                <a:solidFill>
                  <a:schemeClr val="bg2"/>
                </a:solidFill>
              </a:rPr>
              <a:t> et le </a:t>
            </a:r>
            <a:r>
              <a:rPr lang="fr-FR" sz="2000" b="1" dirty="0">
                <a:solidFill>
                  <a:schemeClr val="bg2"/>
                </a:solidFill>
              </a:rPr>
              <a:t>développement durable</a:t>
            </a:r>
          </a:p>
        </p:txBody>
      </p:sp>
      <p:sp>
        <p:nvSpPr>
          <p:cNvPr id="6175" name="AutoShape 9"/>
          <p:cNvSpPr>
            <a:spLocks noChangeArrowheads="1"/>
          </p:cNvSpPr>
          <p:nvPr/>
        </p:nvSpPr>
        <p:spPr bwMode="auto">
          <a:xfrm rot="10832790">
            <a:off x="4203700" y="2387969"/>
            <a:ext cx="660400" cy="685800"/>
          </a:xfrm>
          <a:prstGeom prst="downArrow">
            <a:avLst>
              <a:gd name="adj1" fmla="val 50000"/>
              <a:gd name="adj2" fmla="val 47135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3221083" y="3065413"/>
            <a:ext cx="2625634" cy="1219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fr-FR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</a:t>
            </a:r>
            <a:endParaRPr lang="fr-FR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334000" y="2752725"/>
            <a:ext cx="2318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i="1">
                <a:solidFill>
                  <a:schemeClr val="hlink"/>
                </a:solidFill>
              </a:rPr>
              <a:t>Ouverture d ’esprit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5845175" y="3398838"/>
            <a:ext cx="1672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i="1" dirty="0">
                <a:solidFill>
                  <a:schemeClr val="accent1"/>
                </a:solidFill>
              </a:rPr>
              <a:t>Sens critique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1916111" y="2752725"/>
            <a:ext cx="1346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i="1" dirty="0">
                <a:solidFill>
                  <a:srgbClr val="0070C0"/>
                </a:solidFill>
              </a:rPr>
              <a:t>Créativité</a:t>
            </a:r>
          </a:p>
        </p:txBody>
      </p:sp>
      <p:pic>
        <p:nvPicPr>
          <p:cNvPr id="11060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691473"/>
            <a:ext cx="1152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0" name="Picture 18" descr="ordinateur multimé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59735"/>
            <a:ext cx="8382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5500573" y="4155803"/>
            <a:ext cx="1449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i="1" dirty="0">
                <a:solidFill>
                  <a:schemeClr val="tx2"/>
                </a:solidFill>
              </a:rPr>
              <a:t>Autonomie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1256484" y="4155803"/>
            <a:ext cx="2306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i="1" dirty="0">
                <a:solidFill>
                  <a:schemeClr val="hlink"/>
                </a:solidFill>
              </a:rPr>
              <a:t>Gestion du temps</a:t>
            </a:r>
          </a:p>
        </p:txBody>
      </p:sp>
      <p:pic>
        <p:nvPicPr>
          <p:cNvPr id="110614" name="Picture 22" descr="AFFAI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077" y="3964231"/>
            <a:ext cx="60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6" name="Picture 24" descr="BESOAI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63" y="2420331"/>
            <a:ext cx="1057246" cy="98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674847" y="3398838"/>
            <a:ext cx="2482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i="1" dirty="0">
                <a:solidFill>
                  <a:srgbClr val="003399"/>
                </a:solidFill>
              </a:rPr>
              <a:t>Capacité d ’initiative</a:t>
            </a:r>
          </a:p>
        </p:txBody>
      </p:sp>
      <p:pic>
        <p:nvPicPr>
          <p:cNvPr id="110624" name="Picture 32" descr="C:\Documents and Settings\CYRILLE\Bureau\presentation\secate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1988" y="6039837"/>
            <a:ext cx="86201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25" name="Picture 33" descr="C:\Documents and Settings\CYRILLE\Bureau\presentation\processeu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30312"/>
            <a:ext cx="1189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30630" y="0"/>
            <a:ext cx="8839200" cy="631462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OBJECTIFS GENERAUX de SI</a:t>
            </a:r>
          </a:p>
        </p:txBody>
      </p:sp>
      <p:pic>
        <p:nvPicPr>
          <p:cNvPr id="8216" name="Picture 2" descr="C:\Users\Cyrille\Desktop\enseignement 2nde SI le 05032010\ROBOT ROVIO\images rovio\rovio-angle-camera-lift-lar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5819" y="6027138"/>
            <a:ext cx="1163638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8881" y="5993800"/>
            <a:ext cx="10763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86238" y="6193825"/>
            <a:ext cx="11858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8" descr="mecanique4"/>
          <p:cNvPicPr>
            <a:picLocks noChangeAspect="1" noChangeArrowheads="1"/>
          </p:cNvPicPr>
          <p:nvPr/>
        </p:nvPicPr>
        <p:blipFill>
          <a:blip r:embed="rId1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098924" y="754179"/>
            <a:ext cx="9667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9" descr="ferrari001"/>
          <p:cNvPicPr>
            <a:picLocks noChangeAspect="1" noChangeArrowheads="1"/>
          </p:cNvPicPr>
          <p:nvPr/>
        </p:nvPicPr>
        <p:blipFill>
          <a:blip r:embed="rId14" cstate="print">
            <a:lum bright="-6000" contrast="42000"/>
          </a:blip>
          <a:srcRect/>
          <a:stretch>
            <a:fillRect/>
          </a:stretch>
        </p:blipFill>
        <p:spPr bwMode="auto">
          <a:xfrm>
            <a:off x="1916112" y="739098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30" descr="MC68HC11DevBoard2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43624" y="723223"/>
            <a:ext cx="7699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52388" y="854075"/>
            <a:ext cx="7850187" cy="1273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>
              <a:defRPr/>
            </a:pPr>
            <a:r>
              <a:rPr lang="fr-FR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</a:rPr>
              <a:t>                                     </a:t>
            </a:r>
          </a:p>
        </p:txBody>
      </p:sp>
      <p:pic>
        <p:nvPicPr>
          <p:cNvPr id="76824" name="Picture 24" descr="IMG_2839"/>
          <p:cNvPicPr>
            <a:picLocks noChangeAspect="1" noChangeArrowheads="1"/>
          </p:cNvPicPr>
          <p:nvPr/>
        </p:nvPicPr>
        <p:blipFill rotWithShape="1">
          <a:blip r:embed="rId3" cstate="print"/>
          <a:srcRect l="33911"/>
          <a:stretch/>
        </p:blipFill>
        <p:spPr bwMode="auto">
          <a:xfrm>
            <a:off x="7460931" y="923828"/>
            <a:ext cx="1467042" cy="15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8378" y="182879"/>
            <a:ext cx="8839200" cy="631462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CHOISIR UNE ORIENTATION EN SI</a:t>
            </a:r>
          </a:p>
        </p:txBody>
      </p:sp>
      <p:sp>
        <p:nvSpPr>
          <p:cNvPr id="7190" name="Rectangle 27"/>
          <p:cNvSpPr>
            <a:spLocks noChangeArrowheads="1"/>
          </p:cNvSpPr>
          <p:nvPr/>
        </p:nvSpPr>
        <p:spPr bwMode="auto">
          <a:xfrm>
            <a:off x="275792" y="5759528"/>
            <a:ext cx="8592417" cy="95677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000" tIns="108000" rIns="108000" bIns="108000" anchor="ctr">
            <a:spAutoFit/>
          </a:bodyPr>
          <a:lstStyle/>
          <a:p>
            <a:r>
              <a:rPr lang="fr-F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c’est également se donner l’envie de devenir Ingénieur 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r"/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car cela n’est pas réservé qu’aux autres… </a:t>
            </a:r>
          </a:p>
        </p:txBody>
      </p:sp>
      <p:pic>
        <p:nvPicPr>
          <p:cNvPr id="9233" name="Picture 2" descr="C:\Users\Cyrille\Desktop\enseignement 2nde SI le 05032010\ROBOT ROVIO\images rovio\rovio-angle-camera-lift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741" y="1408531"/>
            <a:ext cx="2241141" cy="14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644" y="1003752"/>
            <a:ext cx="1298426" cy="97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0" y="2403428"/>
            <a:ext cx="3916017" cy="33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C’EST 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UNE équipe  Enseignante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DES POSTES INFORMATIQUES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(utilisés à chaque séance)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vidéo projecteur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et de nombreux systèmes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BBDA882-80C2-4D11-A179-FE0E5DF57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7786" y="3284132"/>
            <a:ext cx="1784134" cy="16988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7C67C49-4493-4FDD-A52D-5FEF6EB1D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871" y="3836660"/>
            <a:ext cx="2658061" cy="16128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6CEF45B-6BB7-4876-B3D0-23A9030710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087" y="1030211"/>
            <a:ext cx="2498172" cy="18736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216</Words>
  <Application>Microsoft Office PowerPoint</Application>
  <PresentationFormat>Affichage à l'écran (4:3)</PresentationFormat>
  <Paragraphs>60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Lycée Benjamin Franklin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Frédéric TARAUD</dc:creator>
  <cp:lastModifiedBy>doc</cp:lastModifiedBy>
  <cp:revision>173</cp:revision>
  <dcterms:created xsi:type="dcterms:W3CDTF">2010-01-11T21:11:05Z</dcterms:created>
  <dcterms:modified xsi:type="dcterms:W3CDTF">2020-06-08T08:53:18Z</dcterms:modified>
</cp:coreProperties>
</file>