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7" r:id="rId3"/>
    <p:sldId id="258" r:id="rId4"/>
    <p:sldId id="274" r:id="rId5"/>
    <p:sldId id="273" r:id="rId6"/>
    <p:sldId id="271" r:id="rId7"/>
    <p:sldId id="272" r:id="rId8"/>
    <p:sldId id="275" r:id="rId9"/>
    <p:sldId id="262" r:id="rId10"/>
    <p:sldId id="264" r:id="rId11"/>
    <p:sldId id="265" r:id="rId12"/>
    <p:sldId id="279" r:id="rId13"/>
    <p:sldId id="280" r:id="rId14"/>
    <p:sldId id="277" r:id="rId15"/>
    <p:sldId id="278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5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11/28/2019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11/28/2019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 avec légen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11/28/2019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‹N°›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11/28/2019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11/28/2019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11/28/2019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11/28/2019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11/28/2019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11/28/2019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11/28/2019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11/28/2019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11/28/2019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‹N°›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11/28/2019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‹N°›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11/28/2019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wOm-7tRtBA" TargetMode="External"/><Relationship Id="rId2" Type="http://schemas.openxmlformats.org/officeDocument/2006/relationships/hyperlink" Target="https://youtu.be/uzkY1i-TSes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39969" y="1467248"/>
            <a:ext cx="8796759" cy="2997843"/>
          </a:xfrm>
        </p:spPr>
        <p:txBody>
          <a:bodyPr>
            <a:normAutofit fontScale="90000"/>
          </a:bodyPr>
          <a:lstStyle/>
          <a:p>
            <a:pPr algn="ctr"/>
            <a:r>
              <a:rPr lang="fr-FR" noProof="1" smtClean="0"/>
              <a:t/>
            </a:r>
            <a:br>
              <a:rPr lang="fr-FR" noProof="1" smtClean="0"/>
            </a:br>
            <a:r>
              <a:rPr lang="fr-FR" noProof="1" smtClean="0"/>
              <a:t>Réunion des éco-délégués</a:t>
            </a:r>
            <a:br>
              <a:rPr lang="fr-FR" noProof="1" smtClean="0"/>
            </a:br>
            <a:r>
              <a:rPr lang="fr-FR" sz="3600" noProof="1" smtClean="0"/>
              <a:t>Lycée Emilie de Breteuil</a:t>
            </a:r>
            <a:r>
              <a:rPr lang="fr-FR" noProof="1" smtClean="0"/>
              <a:t/>
            </a:r>
            <a:br>
              <a:rPr lang="fr-FR" noProof="1" smtClean="0"/>
            </a:br>
            <a:r>
              <a:rPr lang="fr-FR" noProof="1" smtClean="0"/>
              <a:t/>
            </a:r>
            <a:br>
              <a:rPr lang="fr-FR" noProof="1" smtClean="0"/>
            </a:br>
            <a:r>
              <a:rPr lang="fr-FR" noProof="1" smtClean="0"/>
              <a:t/>
            </a:r>
            <a:br>
              <a:rPr lang="fr-FR" noProof="1" smtClean="0"/>
            </a:br>
            <a:r>
              <a:rPr lang="fr-FR" noProof="1" smtClean="0"/>
              <a:t>			</a:t>
            </a:r>
            <a:r>
              <a:rPr lang="fr-FR" sz="3600" noProof="1" smtClean="0"/>
              <a:t>28 </a:t>
            </a:r>
            <a:r>
              <a:rPr lang="fr-FR" sz="3600" noProof="1" smtClean="0"/>
              <a:t>novembre 2019</a:t>
            </a:r>
            <a:endParaRPr lang="fr-FR" sz="3600" noProof="1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9858" y="1585731"/>
            <a:ext cx="5926238" cy="2268637"/>
          </a:xfrm>
        </p:spPr>
        <p:txBody>
          <a:bodyPr>
            <a:normAutofit fontScale="90000"/>
          </a:bodyPr>
          <a:lstStyle/>
          <a:p>
            <a:r>
              <a:rPr lang="fr-FR" noProof="1" smtClean="0"/>
              <a:t>Pour faire aboutir les idées et pérenniser les actions :</a:t>
            </a:r>
            <a:br>
              <a:rPr lang="fr-FR" noProof="1" smtClean="0"/>
            </a:br>
            <a:r>
              <a:rPr lang="fr-FR" noProof="1" smtClean="0"/>
              <a:t/>
            </a:r>
            <a:br>
              <a:rPr lang="fr-FR" noProof="1" smtClean="0"/>
            </a:br>
            <a:r>
              <a:rPr lang="fr-FR" noProof="1" smtClean="0"/>
              <a:t>la démarche de projet</a:t>
            </a:r>
            <a:endParaRPr lang="fr-FR" noProof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81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2615" y="1469986"/>
            <a:ext cx="4212844" cy="1304080"/>
          </a:xfrm>
        </p:spPr>
        <p:txBody>
          <a:bodyPr>
            <a:normAutofit/>
          </a:bodyPr>
          <a:lstStyle/>
          <a:p>
            <a:r>
              <a:rPr lang="fr-FR" sz="2400" dirty="0" smtClean="0">
                <a:hlinkClick r:id="rId2"/>
              </a:rPr>
              <a:t>Lycée Blaise Pascal Orsay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1600" dirty="0" smtClean="0"/>
              <a:t>Vidéo de présentation 4’26</a:t>
            </a:r>
            <a:endParaRPr lang="fr-FR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5212" y="304800"/>
            <a:ext cx="10058402" cy="644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Exemples de projets en lycée</a:t>
            </a:r>
            <a:endParaRPr kumimoji="0" lang="fr-FR" sz="3600" b="1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095130" y="3659529"/>
            <a:ext cx="6109163" cy="1304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Lycée Louis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Bascan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 Rambouillet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Vidéo de présentation 1’34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half" idx="21"/>
          </p:nvPr>
        </p:nvSpPr>
        <p:spPr>
          <a:xfrm>
            <a:off x="8831484" y="405114"/>
            <a:ext cx="3360516" cy="5694743"/>
          </a:xfrm>
        </p:spPr>
        <p:txBody>
          <a:bodyPr>
            <a:normAutofit lnSpcReduction="10000"/>
          </a:bodyPr>
          <a:lstStyle/>
          <a:p>
            <a:pPr algn="ctr"/>
            <a:endParaRPr lang="fr-FR" noProof="1" smtClean="0">
              <a:solidFill>
                <a:schemeClr val="tx2"/>
              </a:solidFill>
            </a:endParaRPr>
          </a:p>
          <a:p>
            <a:pPr algn="ctr"/>
            <a:r>
              <a:rPr lang="fr-FR" noProof="1" smtClean="0">
                <a:solidFill>
                  <a:schemeClr val="tx1">
                    <a:lumMod val="50000"/>
                  </a:schemeClr>
                </a:solidFill>
              </a:rPr>
              <a:t>Des lycées l’ont fait :</a:t>
            </a:r>
          </a:p>
          <a:p>
            <a:pPr>
              <a:buFont typeface="Arial" pitchFamily="34" charset="0"/>
              <a:buChar char="•"/>
            </a:pPr>
            <a:r>
              <a:rPr lang="fr-FR" noProof="1" smtClean="0">
                <a:solidFill>
                  <a:schemeClr val="tx1">
                    <a:lumMod val="50000"/>
                  </a:schemeClr>
                </a:solidFill>
              </a:rPr>
              <a:t> Prairies fleuries, jardins aromatiques</a:t>
            </a:r>
          </a:p>
          <a:p>
            <a:pPr>
              <a:buFont typeface="Arial" pitchFamily="34" charset="0"/>
              <a:buChar char="•"/>
            </a:pPr>
            <a:r>
              <a:rPr lang="fr-FR" noProof="1" smtClean="0">
                <a:solidFill>
                  <a:schemeClr val="tx1">
                    <a:lumMod val="50000"/>
                  </a:schemeClr>
                </a:solidFill>
              </a:rPr>
              <a:t> Nichoirs, hôtels à insectes</a:t>
            </a:r>
          </a:p>
          <a:p>
            <a:pPr>
              <a:buFont typeface="Arial" pitchFamily="34" charset="0"/>
              <a:buChar char="•"/>
            </a:pPr>
            <a:r>
              <a:rPr lang="fr-FR" noProof="1" smtClean="0">
                <a:solidFill>
                  <a:schemeClr val="tx1">
                    <a:lumMod val="50000"/>
                  </a:schemeClr>
                </a:solidFill>
              </a:rPr>
              <a:t> Tri du papier dans les salles</a:t>
            </a:r>
          </a:p>
          <a:p>
            <a:pPr>
              <a:buFont typeface="Arial" pitchFamily="34" charset="0"/>
              <a:buChar char="•"/>
            </a:pPr>
            <a:r>
              <a:rPr lang="fr-FR" noProof="1" smtClean="0">
                <a:solidFill>
                  <a:schemeClr val="tx1">
                    <a:lumMod val="50000"/>
                  </a:schemeClr>
                </a:solidFill>
              </a:rPr>
              <a:t> Réduction de la consommations d’énergie</a:t>
            </a:r>
          </a:p>
          <a:p>
            <a:pPr>
              <a:buFont typeface="Arial" pitchFamily="34" charset="0"/>
              <a:buChar char="•"/>
            </a:pPr>
            <a:r>
              <a:rPr lang="fr-FR" noProof="1" smtClean="0">
                <a:solidFill>
                  <a:schemeClr val="tx1">
                    <a:lumMod val="50000"/>
                  </a:schemeClr>
                </a:solidFill>
              </a:rPr>
              <a:t> Suppression du plastique jetable</a:t>
            </a:r>
          </a:p>
          <a:p>
            <a:pPr>
              <a:buFont typeface="Arial" pitchFamily="34" charset="0"/>
              <a:buChar char="•"/>
            </a:pPr>
            <a:r>
              <a:rPr lang="fr-FR" noProof="1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noProof="1" smtClean="0">
                <a:solidFill>
                  <a:schemeClr val="tx1">
                    <a:lumMod val="50000"/>
                  </a:schemeClr>
                </a:solidFill>
              </a:rPr>
              <a:t>Semaine de la Terre </a:t>
            </a:r>
          </a:p>
          <a:p>
            <a:pPr>
              <a:buFont typeface="Arial" pitchFamily="34" charset="0"/>
              <a:buChar char="•"/>
            </a:pPr>
            <a:r>
              <a:rPr lang="fr-FR" noProof="1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noProof="1" smtClean="0">
                <a:solidFill>
                  <a:schemeClr val="tx1">
                    <a:lumMod val="50000"/>
                  </a:schemeClr>
                </a:solidFill>
              </a:rPr>
              <a:t>Ressourceries éphémères</a:t>
            </a:r>
          </a:p>
          <a:p>
            <a:endParaRPr lang="fr-FR" noProof="1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noProof="1" smtClean="0">
                <a:solidFill>
                  <a:schemeClr val="tx1">
                    <a:lumMod val="50000"/>
                  </a:schemeClr>
                </a:solidFill>
              </a:rPr>
              <a:t>…et bien d’autres projets sont possibles</a:t>
            </a:r>
          </a:p>
          <a:p>
            <a:endParaRPr lang="fr-FR" noProof="1" smtClean="0">
              <a:solidFill>
                <a:schemeClr val="tx2"/>
              </a:solidFill>
            </a:endParaRPr>
          </a:p>
          <a:p>
            <a:endParaRPr lang="fr-FR" noProof="1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2" cstate="print"/>
          <a:srcRect l="232" r="232"/>
          <a:stretch>
            <a:fillRect/>
          </a:stretch>
        </p:blipFill>
        <p:spPr bwMode="auto">
          <a:xfrm>
            <a:off x="5766699" y="3622876"/>
            <a:ext cx="2520774" cy="237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 cstate="print"/>
          <a:srcRect l="4554" r="455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ómo crear un jardín de hierbas aromáticas en espiral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4" cstate="print"/>
          <a:srcRect l="18196" r="1819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700809"/>
            <a:ext cx="10972800" cy="4425355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...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des  </a:t>
            </a:r>
            <a:r>
              <a:rPr lang="fr-FR" sz="3000" b="1" dirty="0">
                <a:solidFill>
                  <a:schemeClr val="tx1">
                    <a:lumMod val="50000"/>
                  </a:schemeClr>
                </a:solidFill>
              </a:rPr>
              <a:t>initiateurs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 : ils sont moteurs dans le choix et la mise en place des actions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fr-FR" sz="24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...des </a:t>
            </a:r>
            <a:r>
              <a:rPr lang="fr-FR" sz="3000" b="1" dirty="0">
                <a:solidFill>
                  <a:schemeClr val="tx1">
                    <a:lumMod val="50000"/>
                  </a:schemeClr>
                </a:solidFill>
              </a:rPr>
              <a:t>relais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 de connaissances, d'informations et d'actualités : ils informent les classes et les 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élèves 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des projets auxquels ils peuvent s'associer, trouvent des moyens de communication efficaces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fr-FR" sz="24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...des témoins et des </a:t>
            </a:r>
            <a:r>
              <a:rPr lang="fr-FR" sz="3000" b="1" dirty="0">
                <a:solidFill>
                  <a:schemeClr val="tx1">
                    <a:lumMod val="50000"/>
                  </a:schemeClr>
                </a:solidFill>
              </a:rPr>
              <a:t>garants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 des actions menées : ils participent aux enquêtes de diagnostics et à l'évaluation des actions entreprises.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5212" y="856526"/>
            <a:ext cx="10058402" cy="667473"/>
          </a:xfrm>
        </p:spPr>
        <p:txBody>
          <a:bodyPr/>
          <a:lstStyle/>
          <a:p>
            <a:pPr algn="ctr"/>
            <a:r>
              <a:rPr lang="fr-FR" b="1" dirty="0" smtClean="0"/>
              <a:t>En résumé, les éco-délégués sont…</a:t>
            </a:r>
            <a:endParaRPr lang="fr-FR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35360" y="1772816"/>
            <a:ext cx="4128459" cy="10772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2"/>
                </a:solidFill>
              </a:rPr>
              <a:t>Comité de pilotage 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sz="1400" dirty="0" smtClean="0">
                <a:solidFill>
                  <a:schemeClr val="tx2"/>
                </a:solidFill>
              </a:rPr>
              <a:t>Fixer les priorités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2"/>
                </a:solidFill>
              </a:rPr>
              <a:t> Evaluer les actions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2"/>
                </a:solidFill>
              </a:rPr>
              <a:t> En proposer de nouvelles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55320" y="1816555"/>
            <a:ext cx="4128459" cy="1046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2"/>
                </a:solidFill>
              </a:rPr>
              <a:t>Organisation d’actions et de projets 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sz="1400" dirty="0" smtClean="0">
                <a:solidFill>
                  <a:schemeClr val="tx2"/>
                </a:solidFill>
              </a:rPr>
              <a:t>Idées et propositions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2"/>
                </a:solidFill>
              </a:rPr>
              <a:t> Recherche de partenaires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2"/>
                </a:solidFill>
              </a:rPr>
              <a:t> Mise en œuvre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35360" y="4581128"/>
            <a:ext cx="4128459" cy="12618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2"/>
                </a:solidFill>
              </a:rPr>
              <a:t>Diagnostics: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sz="1400" dirty="0" smtClean="0">
                <a:solidFill>
                  <a:schemeClr val="tx2"/>
                </a:solidFill>
              </a:rPr>
              <a:t>Gaspillage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2"/>
                </a:solidFill>
              </a:rPr>
              <a:t> Gestion de l’énergie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2"/>
                </a:solidFill>
              </a:rPr>
              <a:t> Gestion des déchets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2"/>
                </a:solidFill>
              </a:rPr>
              <a:t> Biodiversité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635583" y="4633882"/>
            <a:ext cx="4128459" cy="1261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2"/>
                </a:solidFill>
              </a:rPr>
              <a:t>Communication: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sz="1400" dirty="0" smtClean="0">
                <a:solidFill>
                  <a:schemeClr val="tx2"/>
                </a:solidFill>
              </a:rPr>
              <a:t>Interne au lycée : affichages, passages dans les classes, ENT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2"/>
                </a:solidFill>
              </a:rPr>
              <a:t> Vers l’extérieur : site du lycée, journée portes ouvertes, réseaux sociaux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887755" y="3356993"/>
            <a:ext cx="412845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B050"/>
                </a:solidFill>
              </a:rPr>
              <a:t>ELEVES</a:t>
            </a:r>
            <a:endParaRPr lang="fr-FR" sz="3600" dirty="0">
              <a:solidFill>
                <a:srgbClr val="00B050"/>
              </a:solidFill>
            </a:endParaRPr>
          </a:p>
        </p:txBody>
      </p:sp>
      <p:cxnSp>
        <p:nvCxnSpPr>
          <p:cNvPr id="15" name="Connecteur droit avec flèche 14"/>
          <p:cNvCxnSpPr>
            <a:stCxn id="13" idx="1"/>
            <a:endCxn id="6" idx="2"/>
          </p:cNvCxnSpPr>
          <p:nvPr/>
        </p:nvCxnSpPr>
        <p:spPr>
          <a:xfrm flipH="1" flipV="1">
            <a:off x="2399590" y="2850034"/>
            <a:ext cx="1488165" cy="830124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3" idx="1"/>
          </p:cNvCxnSpPr>
          <p:nvPr/>
        </p:nvCxnSpPr>
        <p:spPr>
          <a:xfrm flipH="1">
            <a:off x="1871531" y="3680158"/>
            <a:ext cx="2016224" cy="90097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3" idx="3"/>
            <a:endCxn id="10" idx="2"/>
          </p:cNvCxnSpPr>
          <p:nvPr/>
        </p:nvCxnSpPr>
        <p:spPr>
          <a:xfrm flipV="1">
            <a:off x="8016214" y="2862995"/>
            <a:ext cx="1703336" cy="817164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3" idx="3"/>
            <a:endCxn id="12" idx="0"/>
          </p:cNvCxnSpPr>
          <p:nvPr/>
        </p:nvCxnSpPr>
        <p:spPr>
          <a:xfrm>
            <a:off x="8016214" y="3680159"/>
            <a:ext cx="1683599" cy="953723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>
            <a:off x="5685395" y="344231"/>
            <a:ext cx="384043" cy="5328592"/>
          </a:xfrm>
          <a:prstGeom prst="arc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Arc 36"/>
          <p:cNvSpPr/>
          <p:nvPr/>
        </p:nvSpPr>
        <p:spPr>
          <a:xfrm rot="10800000">
            <a:off x="6081012" y="2060848"/>
            <a:ext cx="384043" cy="4464496"/>
          </a:xfrm>
          <a:prstGeom prst="arc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358690" y="681121"/>
            <a:ext cx="1845377" cy="5232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Réflexion</a:t>
            </a:r>
            <a:endParaRPr lang="fr-FR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504276" y="681121"/>
            <a:ext cx="240026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Action</a:t>
            </a:r>
            <a:endParaRPr lang="fr-FR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2" name="Double flèche horizontale 21"/>
          <p:cNvSpPr/>
          <p:nvPr/>
        </p:nvSpPr>
        <p:spPr>
          <a:xfrm>
            <a:off x="3240911" y="659757"/>
            <a:ext cx="5243331" cy="484632"/>
          </a:xfrm>
          <a:prstGeom prst="leftRightArrow">
            <a:avLst/>
          </a:prstGeom>
          <a:solidFill>
            <a:schemeClr val="accent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04840" y="2695743"/>
            <a:ext cx="7743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tx1">
                    <a:lumMod val="50000"/>
                  </a:schemeClr>
                </a:solidFill>
              </a:rPr>
              <a:t>Vous avez la parole !</a:t>
            </a:r>
            <a:endParaRPr lang="fr-FR" sz="4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42063" y="455270"/>
            <a:ext cx="10058402" cy="609601"/>
          </a:xfrm>
        </p:spPr>
        <p:txBody>
          <a:bodyPr>
            <a:normAutofit/>
          </a:bodyPr>
          <a:lstStyle/>
          <a:p>
            <a:pPr algn="ctr"/>
            <a:r>
              <a:rPr lang="fr-FR" b="1" noProof="1" smtClean="0"/>
              <a:t>Objectifs de la réunion</a:t>
            </a:r>
            <a:endParaRPr lang="fr-FR" b="1" noProof="1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532436" y="1435261"/>
            <a:ext cx="11215867" cy="4375229"/>
          </a:xfrm>
        </p:spPr>
        <p:txBody>
          <a:bodyPr>
            <a:normAutofit/>
          </a:bodyPr>
          <a:lstStyle/>
          <a:p>
            <a:pPr algn="just">
              <a:buClr>
                <a:srgbClr val="9A5315"/>
              </a:buClr>
            </a:pP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</a:rPr>
              <a:t>Comprendre ce qu’est le développement durable et le contexte dans lequel s’inscrit cette préoccupation</a:t>
            </a:r>
          </a:p>
          <a:p>
            <a:pPr algn="just">
              <a:buClr>
                <a:srgbClr val="9A5315"/>
              </a:buClr>
              <a:buNone/>
            </a:pPr>
            <a:endParaRPr lang="fr-FR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Clr>
                <a:srgbClr val="9A5315"/>
              </a:buClr>
            </a:pP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</a:rPr>
              <a:t>Former une équipe d’éco-délégués porteuse de projets</a:t>
            </a:r>
          </a:p>
          <a:p>
            <a:pPr algn="just">
              <a:buClr>
                <a:srgbClr val="9A5315"/>
              </a:buClr>
              <a:buNone/>
            </a:pPr>
            <a:endParaRPr lang="fr-FR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Clr>
                <a:srgbClr val="9A5315"/>
              </a:buClr>
            </a:pP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</a:rPr>
              <a:t>Etablir nos objectifs de l’année (priorités, labellisation, réalisations concrètes…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42063" y="455270"/>
            <a:ext cx="10058402" cy="644325"/>
          </a:xfrm>
        </p:spPr>
        <p:txBody>
          <a:bodyPr>
            <a:normAutofit/>
          </a:bodyPr>
          <a:lstStyle/>
          <a:p>
            <a:pPr algn="ctr"/>
            <a:r>
              <a:rPr lang="fr-FR" b="1" noProof="1" smtClean="0"/>
              <a:t>Définition du développement durable</a:t>
            </a:r>
            <a:endParaRPr lang="fr-FR" b="1" noProof="1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532436" y="1388962"/>
            <a:ext cx="11215867" cy="3819646"/>
          </a:xfrm>
        </p:spPr>
        <p:txBody>
          <a:bodyPr>
            <a:normAutofit/>
          </a:bodyPr>
          <a:lstStyle/>
          <a:p>
            <a:pPr algn="just">
              <a:buClr>
                <a:srgbClr val="9A5315"/>
              </a:buClr>
            </a:pP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“un développement qui répond aux besoins du présent sans compromettre la capacité des générations futures de répondre aux leurs” (selon les termes du rapport </a:t>
            </a:r>
            <a:r>
              <a:rPr lang="fr-FR" dirty="0" err="1" smtClean="0">
                <a:solidFill>
                  <a:schemeClr val="tx1">
                    <a:lumMod val="50000"/>
                  </a:schemeClr>
                </a:solidFill>
              </a:rPr>
              <a:t>Brudtland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 de 1987, “Notre avenir à tous”)</a:t>
            </a:r>
          </a:p>
          <a:p>
            <a:pPr algn="just">
              <a:buClr>
                <a:srgbClr val="9A5315"/>
              </a:buClr>
            </a:pPr>
            <a:endParaRPr lang="fr-FR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Clr>
                <a:srgbClr val="9A5315"/>
              </a:buClr>
            </a:pP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« mode de développement veillant au respect de l'environnement par une utilisation prudente des ressources naturelles afin de les rendre durables dans le long terme », Larousse</a:t>
            </a:r>
          </a:p>
        </p:txBody>
      </p:sp>
      <p:pic>
        <p:nvPicPr>
          <p:cNvPr id="2050" name="Picture 2" descr="Éducation au Développement Dur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769" y="5369167"/>
            <a:ext cx="1905000" cy="923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42063" y="455270"/>
            <a:ext cx="10058402" cy="1219200"/>
          </a:xfrm>
        </p:spPr>
        <p:txBody>
          <a:bodyPr>
            <a:normAutofit/>
          </a:bodyPr>
          <a:lstStyle/>
          <a:p>
            <a:pPr algn="ctr"/>
            <a:r>
              <a:rPr lang="fr-FR" b="1" noProof="1" smtClean="0"/>
              <a:t>Le développent durable :</a:t>
            </a:r>
            <a:br>
              <a:rPr lang="fr-FR" b="1" noProof="1" smtClean="0"/>
            </a:br>
            <a:r>
              <a:rPr lang="fr-FR" b="1" noProof="1" smtClean="0"/>
              <a:t> contexte institutionnel mondial</a:t>
            </a:r>
            <a:endParaRPr lang="fr-FR" noProof="1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532436" y="2060294"/>
            <a:ext cx="11215867" cy="3773347"/>
          </a:xfrm>
        </p:spPr>
        <p:txBody>
          <a:bodyPr>
            <a:normAutofit/>
          </a:bodyPr>
          <a:lstStyle/>
          <a:p>
            <a:pPr algn="just">
              <a:buClr>
                <a:srgbClr val="9A5315"/>
              </a:buClr>
              <a:buNone/>
            </a:pPr>
            <a:r>
              <a:rPr lang="fr-FR" sz="3200" b="1" noProof="1" smtClean="0">
                <a:solidFill>
                  <a:schemeClr val="tx1">
                    <a:lumMod val="50000"/>
                  </a:schemeClr>
                </a:solidFill>
              </a:rPr>
              <a:t>2015</a:t>
            </a:r>
            <a:r>
              <a:rPr lang="fr-FR" sz="3200" noProof="1" smtClean="0">
                <a:solidFill>
                  <a:schemeClr val="tx1">
                    <a:lumMod val="50000"/>
                  </a:schemeClr>
                </a:solidFill>
              </a:rPr>
              <a:t> : les pays membres des Nations Unies s’accordent sur </a:t>
            </a:r>
            <a:r>
              <a:rPr lang="fr-FR" sz="3200" b="1" noProof="1" smtClean="0">
                <a:solidFill>
                  <a:schemeClr val="tx1">
                    <a:lumMod val="50000"/>
                  </a:schemeClr>
                </a:solidFill>
              </a:rPr>
              <a:t>17 Objectifs universels de développement durable (ODD)</a:t>
            </a:r>
            <a:r>
              <a:rPr lang="fr-FR" sz="3200" noProof="1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3200" dirty="0" smtClean="0">
                <a:solidFill>
                  <a:schemeClr val="tx1">
                    <a:lumMod val="50000"/>
                  </a:schemeClr>
                </a:solidFill>
              </a:rPr>
              <a:t>pour mettre fin à la pauvreté, lutter contre les inégalités et les injustices, faire face au changement climatique et construire un monde en commun d’ici à 2030.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42063" y="455270"/>
            <a:ext cx="10058402" cy="794796"/>
          </a:xfrm>
        </p:spPr>
        <p:txBody>
          <a:bodyPr>
            <a:normAutofit/>
          </a:bodyPr>
          <a:lstStyle/>
          <a:p>
            <a:pPr algn="ctr"/>
            <a:r>
              <a:rPr lang="fr-FR" b="1" noProof="1" smtClean="0"/>
              <a:t>Les Objectifs de Développement Durable</a:t>
            </a:r>
            <a:endParaRPr lang="fr-FR" b="1" noProof="1"/>
          </a:p>
        </p:txBody>
      </p:sp>
      <p:pic>
        <p:nvPicPr>
          <p:cNvPr id="4" name="Espace réservé du contenu 3" descr="IMAGEO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0016" y="1504709"/>
            <a:ext cx="741205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42063" y="455270"/>
            <a:ext cx="10058402" cy="783221"/>
          </a:xfrm>
        </p:spPr>
        <p:txBody>
          <a:bodyPr>
            <a:normAutofit/>
          </a:bodyPr>
          <a:lstStyle/>
          <a:p>
            <a:pPr algn="ctr"/>
            <a:r>
              <a:rPr lang="fr-FR" b="1" noProof="1" smtClean="0"/>
              <a:t>Le contexte institutionnel en France</a:t>
            </a:r>
            <a:endParaRPr lang="fr-FR" noProof="1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L’éducation au développement durable est régie par une série de circulaires du Ministère de l’éducation nationale depuis 2004</a:t>
            </a:r>
          </a:p>
          <a:p>
            <a:pPr algn="just"/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Circulaire du 04 février 2015, relative au déploiement de l’éducation au développement durable dans l’ensemble des écoles et établissements scolaires</a:t>
            </a:r>
          </a:p>
          <a:p>
            <a:pPr algn="just"/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Circulaire du 27 août 2019, relative à la nouvelle phase de généralisation de l’éducation au développement durable – EDD 2030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42063" y="455270"/>
            <a:ext cx="10058402" cy="748497"/>
          </a:xfrm>
        </p:spPr>
        <p:txBody>
          <a:bodyPr>
            <a:normAutofit/>
          </a:bodyPr>
          <a:lstStyle/>
          <a:p>
            <a:pPr algn="ctr"/>
            <a:r>
              <a:rPr lang="fr-FR" b="1" noProof="1" smtClean="0"/>
              <a:t>Circulaire EDD 2030 – points clés</a:t>
            </a:r>
            <a:endParaRPr lang="fr-FR" b="1" noProof="1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Élection des éco-délégués</a:t>
            </a:r>
          </a:p>
          <a:p>
            <a:pPr algn="just"/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Au moins une réalisation pérenne relative à la biodiversité (</a:t>
            </a:r>
            <a:r>
              <a:rPr lang="fr-FR" dirty="0" err="1" smtClean="0">
                <a:solidFill>
                  <a:schemeClr val="tx1">
                    <a:lumMod val="50000"/>
                  </a:schemeClr>
                </a:solidFill>
              </a:rPr>
              <a:t>rûches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, potagers, nichoirs à oiseaux, prairies fleuries, hôtels à insectes, tri des déchets etc.)</a:t>
            </a:r>
          </a:p>
          <a:p>
            <a:pPr algn="just"/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Implication et sensibilisation de tous les acteurs du lycée et avant tout, </a:t>
            </a:r>
            <a:r>
              <a:rPr lang="fr-FR" b="1" dirty="0" smtClean="0">
                <a:solidFill>
                  <a:schemeClr val="tx1">
                    <a:lumMod val="50000"/>
                  </a:schemeClr>
                </a:solidFill>
              </a:rPr>
              <a:t>LES ELEVES</a:t>
            </a:r>
          </a:p>
          <a:p>
            <a:pPr algn="just"/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Généralisation du Label E3D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2891" y="2719309"/>
            <a:ext cx="3840480" cy="1540175"/>
          </a:xfrm>
        </p:spPr>
        <p:txBody>
          <a:bodyPr>
            <a:normAutofit fontScale="90000"/>
          </a:bodyPr>
          <a:lstStyle/>
          <a:p>
            <a:pPr algn="ctr"/>
            <a:r>
              <a:rPr lang="fr-FR" noProof="1" smtClean="0"/>
              <a:t>Feuille de route</a:t>
            </a:r>
            <a:br>
              <a:rPr lang="fr-FR" noProof="1" smtClean="0"/>
            </a:br>
            <a:r>
              <a:rPr lang="fr-FR" noProof="1" smtClean="0"/>
              <a:t/>
            </a:r>
            <a:br>
              <a:rPr lang="fr-FR" noProof="1" smtClean="0"/>
            </a:br>
            <a:r>
              <a:rPr lang="fr-FR" noProof="1" smtClean="0"/>
              <a:t> 2019-2020</a:t>
            </a:r>
            <a:endParaRPr lang="fr-FR" noProof="1"/>
          </a:p>
        </p:txBody>
      </p:sp>
      <p:sp>
        <p:nvSpPr>
          <p:cNvPr id="8" name="ZoneTexte 7"/>
          <p:cNvSpPr txBox="1"/>
          <p:nvPr/>
        </p:nvSpPr>
        <p:spPr>
          <a:xfrm>
            <a:off x="752356" y="1041023"/>
            <a:ext cx="605355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sz="2000" dirty="0" smtClean="0">
                <a:solidFill>
                  <a:schemeClr val="tx2"/>
                </a:solidFill>
              </a:rPr>
              <a:t>Etablir un diagnostic (où en est le Lycée </a:t>
            </a:r>
            <a:r>
              <a:rPr lang="fr-FR" sz="2000" dirty="0" err="1" smtClean="0">
                <a:solidFill>
                  <a:schemeClr val="tx2"/>
                </a:solidFill>
              </a:rPr>
              <a:t>EdB</a:t>
            </a:r>
            <a:r>
              <a:rPr lang="fr-FR" sz="2000" dirty="0" smtClean="0">
                <a:solidFill>
                  <a:schemeClr val="tx2"/>
                </a:solidFill>
              </a:rPr>
              <a:t> sur ces thèmes ?)</a:t>
            </a:r>
          </a:p>
          <a:p>
            <a:endParaRPr lang="fr-FR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2"/>
                </a:solidFill>
              </a:rPr>
              <a:t> Définir les priorités de l’année</a:t>
            </a:r>
          </a:p>
          <a:p>
            <a:pPr>
              <a:buFont typeface="Arial" pitchFamily="34" charset="0"/>
              <a:buChar char="•"/>
            </a:pPr>
            <a:endParaRPr lang="fr-FR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2"/>
                </a:solidFill>
              </a:rPr>
              <a:t> Engager des actions concrètes </a:t>
            </a:r>
          </a:p>
          <a:p>
            <a:pPr>
              <a:buFont typeface="Arial" pitchFamily="34" charset="0"/>
              <a:buChar char="•"/>
            </a:pPr>
            <a:endParaRPr lang="fr-FR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2"/>
                </a:solidFill>
              </a:rPr>
              <a:t> Mobiliser la communauté éducative (communication, appel aux volontaires…)</a:t>
            </a:r>
          </a:p>
          <a:p>
            <a:pPr>
              <a:buFont typeface="Arial" pitchFamily="34" charset="0"/>
              <a:buChar char="•"/>
            </a:pPr>
            <a:endParaRPr lang="fr-FR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2"/>
                </a:solidFill>
              </a:rPr>
              <a:t>Rechercher des partenaires (associations, mairie, Région, entreprises…)</a:t>
            </a:r>
          </a:p>
          <a:p>
            <a:pPr>
              <a:buFont typeface="Arial" pitchFamily="34" charset="0"/>
              <a:buChar char="•"/>
            </a:pPr>
            <a:endParaRPr lang="fr-FR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2"/>
                </a:solidFill>
              </a:rPr>
              <a:t>Faire reconnaître le travail accompli par la labellisation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44324"/>
          </a:xfrm>
        </p:spPr>
        <p:txBody>
          <a:bodyPr/>
          <a:lstStyle/>
          <a:p>
            <a:pPr algn="ctr"/>
            <a:r>
              <a:rPr lang="fr-FR" b="1" noProof="1" smtClean="0"/>
              <a:t>Les labels</a:t>
            </a:r>
            <a:endParaRPr lang="fr-FR" b="1" noProof="1"/>
          </a:p>
        </p:txBody>
      </p:sp>
      <p:pic>
        <p:nvPicPr>
          <p:cNvPr id="10244" name="Picture 4" descr="https://edd.ac-versailles.fr/local/cache-vignettes/L640xH363/e3d1-839fb.png?15181848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057" y="1160061"/>
            <a:ext cx="2205660" cy="1251023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4178462" y="1273216"/>
            <a:ext cx="6643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Label national (niveau 1) reconnaissant l’engagement de l’établissement dans une démarche d’EDD  - Education nationale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38264" y="3173393"/>
            <a:ext cx="664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Label régional - Région Ile-de-France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54011" y="5198963"/>
            <a:ext cx="664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Label international – Association </a:t>
            </a:r>
            <a:r>
              <a:rPr lang="fr-FR" dirty="0" err="1" smtClean="0">
                <a:solidFill>
                  <a:schemeClr val="tx1">
                    <a:lumMod val="50000"/>
                  </a:schemeClr>
                </a:solidFill>
              </a:rPr>
              <a:t>Teragir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Image 7" descr="logo-eco-eco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648" y="4571033"/>
            <a:ext cx="1469805" cy="1469805"/>
          </a:xfrm>
          <a:prstGeom prst="rect">
            <a:avLst/>
          </a:prstGeom>
        </p:spPr>
      </p:pic>
      <p:pic>
        <p:nvPicPr>
          <p:cNvPr id="9" name="Image 8" descr="70c0a174f1ff848e56d0c4284954c7eb-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0089" y="2801073"/>
            <a:ext cx="1836516" cy="137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DD30E143-9FC1-4341-A749-E087A3212D65}" vid="{900A6DAD-6048-475D-A6E3-7DC7FF6B1C6C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589</Words>
  <Application>Microsoft Office PowerPoint</Application>
  <PresentationFormat>Grand écran</PresentationFormat>
  <Paragraphs>80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Segoe Print</vt:lpstr>
      <vt:lpstr>TS103431377</vt:lpstr>
      <vt:lpstr> Réunion des éco-délégués Lycée Emilie de Breteuil      28 novembre 2019</vt:lpstr>
      <vt:lpstr>Objectifs de la réunion</vt:lpstr>
      <vt:lpstr>Définition du développement durable</vt:lpstr>
      <vt:lpstr>Le développent durable :  contexte institutionnel mondial</vt:lpstr>
      <vt:lpstr>Les Objectifs de Développement Durable</vt:lpstr>
      <vt:lpstr>Le contexte institutionnel en France</vt:lpstr>
      <vt:lpstr>Circulaire EDD 2030 – points clés</vt:lpstr>
      <vt:lpstr>Feuille de route   2019-2020</vt:lpstr>
      <vt:lpstr>Les labels</vt:lpstr>
      <vt:lpstr>Pour faire aboutir les idées et pérenniser les actions :  la démarche de projet</vt:lpstr>
      <vt:lpstr>Lycée Blaise Pascal Orsay   Vidéo de présentation 4’26</vt:lpstr>
      <vt:lpstr>Présentation PowerPoint</vt:lpstr>
      <vt:lpstr>En résumé, les éco-délégués sont…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2015-01-20T13:17:14Z</dcterms:created>
  <dcterms:modified xsi:type="dcterms:W3CDTF">2019-11-28T08:42:47Z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